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106EBE-4D3B-4AF5-A45F-4E613BFADD74}" v="1" dt="2026-03-13T16:11:15.2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9" d="100"/>
          <a:sy n="159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dier Pollefeyt" userId="795244db-fc28-4c93-9439-a58fa92d4fa1" providerId="ADAL" clId="{D2C2A5DE-1726-4C8B-B96C-BCB598FEFF8C}"/>
    <pc:docChg chg="custSel modSld">
      <pc:chgData name="Didier Pollefeyt" userId="795244db-fc28-4c93-9439-a58fa92d4fa1" providerId="ADAL" clId="{D2C2A5DE-1726-4C8B-B96C-BCB598FEFF8C}" dt="2026-03-13T16:22:52.998" v="712" actId="20577"/>
      <pc:docMkLst>
        <pc:docMk/>
      </pc:docMkLst>
      <pc:sldChg chg="modSp mod">
        <pc:chgData name="Didier Pollefeyt" userId="795244db-fc28-4c93-9439-a58fa92d4fa1" providerId="ADAL" clId="{D2C2A5DE-1726-4C8B-B96C-BCB598FEFF8C}" dt="2026-03-13T16:22:52.998" v="712" actId="20577"/>
        <pc:sldMkLst>
          <pc:docMk/>
          <pc:sldMk cId="0" sldId="256"/>
        </pc:sldMkLst>
        <pc:spChg chg="mod">
          <ac:chgData name="Didier Pollefeyt" userId="795244db-fc28-4c93-9439-a58fa92d4fa1" providerId="ADAL" clId="{D2C2A5DE-1726-4C8B-B96C-BCB598FEFF8C}" dt="2026-03-13T16:09:11.775" v="1" actId="20577"/>
          <ac:spMkLst>
            <pc:docMk/>
            <pc:sldMk cId="0" sldId="256"/>
            <ac:spMk id="18" creationId="{00000000-0000-0000-0000-000000000000}"/>
          </ac:spMkLst>
        </pc:spChg>
        <pc:spChg chg="mod">
          <ac:chgData name="Didier Pollefeyt" userId="795244db-fc28-4c93-9439-a58fa92d4fa1" providerId="ADAL" clId="{D2C2A5DE-1726-4C8B-B96C-BCB598FEFF8C}" dt="2026-03-13T16:13:00.180" v="111" actId="20577"/>
          <ac:spMkLst>
            <pc:docMk/>
            <pc:sldMk cId="0" sldId="256"/>
            <ac:spMk id="23" creationId="{00000000-0000-0000-0000-000000000000}"/>
          </ac:spMkLst>
        </pc:spChg>
        <pc:spChg chg="mod">
          <ac:chgData name="Didier Pollefeyt" userId="795244db-fc28-4c93-9439-a58fa92d4fa1" providerId="ADAL" clId="{D2C2A5DE-1726-4C8B-B96C-BCB598FEFF8C}" dt="2026-03-13T16:16:45.588" v="240" actId="20577"/>
          <ac:spMkLst>
            <pc:docMk/>
            <pc:sldMk cId="0" sldId="256"/>
            <ac:spMk id="27" creationId="{00000000-0000-0000-0000-000000000000}"/>
          </ac:spMkLst>
        </pc:spChg>
        <pc:spChg chg="mod">
          <ac:chgData name="Didier Pollefeyt" userId="795244db-fc28-4c93-9439-a58fa92d4fa1" providerId="ADAL" clId="{D2C2A5DE-1726-4C8B-B96C-BCB598FEFF8C}" dt="2026-03-13T16:18:34.902" v="510" actId="20577"/>
          <ac:spMkLst>
            <pc:docMk/>
            <pc:sldMk cId="0" sldId="256"/>
            <ac:spMk id="28" creationId="{00000000-0000-0000-0000-000000000000}"/>
          </ac:spMkLst>
        </pc:spChg>
        <pc:spChg chg="mod">
          <ac:chgData name="Didier Pollefeyt" userId="795244db-fc28-4c93-9439-a58fa92d4fa1" providerId="ADAL" clId="{D2C2A5DE-1726-4C8B-B96C-BCB598FEFF8C}" dt="2026-03-13T16:18:56.609" v="541" actId="20577"/>
          <ac:spMkLst>
            <pc:docMk/>
            <pc:sldMk cId="0" sldId="256"/>
            <ac:spMk id="43" creationId="{00000000-0000-0000-0000-000000000000}"/>
          </ac:spMkLst>
        </pc:spChg>
        <pc:spChg chg="mod">
          <ac:chgData name="Didier Pollefeyt" userId="795244db-fc28-4c93-9439-a58fa92d4fa1" providerId="ADAL" clId="{D2C2A5DE-1726-4C8B-B96C-BCB598FEFF8C}" dt="2026-03-13T16:20:32.298" v="580" actId="20577"/>
          <ac:spMkLst>
            <pc:docMk/>
            <pc:sldMk cId="0" sldId="256"/>
            <ac:spMk id="47" creationId="{00000000-0000-0000-0000-000000000000}"/>
          </ac:spMkLst>
        </pc:spChg>
        <pc:spChg chg="mod">
          <ac:chgData name="Didier Pollefeyt" userId="795244db-fc28-4c93-9439-a58fa92d4fa1" providerId="ADAL" clId="{D2C2A5DE-1726-4C8B-B96C-BCB598FEFF8C}" dt="2026-03-13T16:22:38.697" v="683" actId="6549"/>
          <ac:spMkLst>
            <pc:docMk/>
            <pc:sldMk cId="0" sldId="256"/>
            <ac:spMk id="58" creationId="{00000000-0000-0000-0000-000000000000}"/>
          </ac:spMkLst>
        </pc:spChg>
        <pc:spChg chg="mod">
          <ac:chgData name="Didier Pollefeyt" userId="795244db-fc28-4c93-9439-a58fa92d4fa1" providerId="ADAL" clId="{D2C2A5DE-1726-4C8B-B96C-BCB598FEFF8C}" dt="2026-03-13T16:22:52.998" v="712" actId="20577"/>
          <ac:spMkLst>
            <pc:docMk/>
            <pc:sldMk cId="0" sldId="256"/>
            <ac:spMk id="6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7487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9728"/>
            <a:ext cx="11430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Proeftuin voor vernieuwing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365760" y="566928"/>
            <a:ext cx="11430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7A7A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12 ideeën om samen te verkennen, te experimenteren en te bediscussiëren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37744" y="900684"/>
            <a:ext cx="3749040" cy="1261872"/>
          </a:xfrm>
          <a:prstGeom prst="roundRect">
            <a:avLst>
              <a:gd name="adj" fmla="val 5797"/>
            </a:avLst>
          </a:prstGeom>
          <a:solidFill>
            <a:srgbClr val="D4E8F0"/>
          </a:solidFill>
          <a:ln w="12700">
            <a:solidFill>
              <a:srgbClr val="D4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nl-BE"/>
          </a:p>
        </p:txBody>
      </p:sp>
      <p:sp>
        <p:nvSpPr>
          <p:cNvPr id="5" name="Shape 3"/>
          <p:cNvSpPr/>
          <p:nvPr/>
        </p:nvSpPr>
        <p:spPr>
          <a:xfrm>
            <a:off x="347472" y="1005840"/>
            <a:ext cx="256032" cy="256032"/>
          </a:xfrm>
          <a:prstGeom prst="ellipse">
            <a:avLst/>
          </a:prstGeom>
          <a:solidFill>
            <a:srgbClr val="2D3B55"/>
          </a:solidFill>
          <a:ln w="12700">
            <a:solidFill>
              <a:srgbClr val="2D3B55"/>
            </a:solidFill>
            <a:prstDash val="solid"/>
          </a:ln>
        </p:spPr>
        <p:txBody>
          <a:bodyPr/>
          <a:lstStyle/>
          <a:p>
            <a:endParaRPr lang="nl-BE"/>
          </a:p>
        </p:txBody>
      </p:sp>
      <p:sp>
        <p:nvSpPr>
          <p:cNvPr id="6" name="Text 4"/>
          <p:cNvSpPr/>
          <p:nvPr/>
        </p:nvSpPr>
        <p:spPr>
          <a:xfrm>
            <a:off x="347472" y="100584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58368" y="996696"/>
            <a:ext cx="323697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Lost in Translation?</a:t>
            </a:r>
            <a:endParaRPr lang="en-US" sz="950" dirty="0"/>
          </a:p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Not anymore.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365760" y="1691640"/>
            <a:ext cx="3529584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Experimenteren met real-time AI-vertaling voor FR en POC.</a:t>
            </a:r>
            <a:endParaRPr lang="en-US" sz="780" dirty="0"/>
          </a:p>
        </p:txBody>
      </p:sp>
      <p:sp>
        <p:nvSpPr>
          <p:cNvPr id="9" name="Shape 7"/>
          <p:cNvSpPr/>
          <p:nvPr/>
        </p:nvSpPr>
        <p:spPr>
          <a:xfrm>
            <a:off x="4123944" y="914400"/>
            <a:ext cx="3749040" cy="1261872"/>
          </a:xfrm>
          <a:prstGeom prst="roundRect">
            <a:avLst>
              <a:gd name="adj" fmla="val 5797"/>
            </a:avLst>
          </a:prstGeom>
          <a:solidFill>
            <a:srgbClr val="D8EDD4"/>
          </a:solidFill>
          <a:ln w="12700">
            <a:solidFill>
              <a:srgbClr val="D8EDD4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nl-BE"/>
          </a:p>
        </p:txBody>
      </p:sp>
      <p:sp>
        <p:nvSpPr>
          <p:cNvPr id="10" name="Shape 8"/>
          <p:cNvSpPr/>
          <p:nvPr/>
        </p:nvSpPr>
        <p:spPr>
          <a:xfrm>
            <a:off x="4215384" y="1005840"/>
            <a:ext cx="256032" cy="256032"/>
          </a:xfrm>
          <a:prstGeom prst="ellipse">
            <a:avLst/>
          </a:prstGeom>
          <a:solidFill>
            <a:srgbClr val="2D3B55"/>
          </a:solidFill>
          <a:ln w="12700">
            <a:solidFill>
              <a:srgbClr val="2D3B55"/>
            </a:solidFill>
            <a:prstDash val="solid"/>
          </a:ln>
        </p:spPr>
        <p:txBody>
          <a:bodyPr/>
          <a:lstStyle/>
          <a:p>
            <a:endParaRPr lang="nl-BE"/>
          </a:p>
        </p:txBody>
      </p:sp>
      <p:sp>
        <p:nvSpPr>
          <p:cNvPr id="11" name="Text 9"/>
          <p:cNvSpPr/>
          <p:nvPr/>
        </p:nvSpPr>
        <p:spPr>
          <a:xfrm>
            <a:off x="4215384" y="100584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526280" y="996696"/>
            <a:ext cx="323697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Town Hall</a:t>
            </a:r>
            <a:endParaRPr lang="en-US" sz="950" dirty="0"/>
          </a:p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with teeth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4233672" y="1691640"/>
            <a:ext cx="3529584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Tweejaarlijks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open vragenmoment met publieke schriftelijke opvolging.</a:t>
            </a:r>
            <a:endParaRPr lang="en-US" sz="780" dirty="0"/>
          </a:p>
        </p:txBody>
      </p:sp>
      <p:sp>
        <p:nvSpPr>
          <p:cNvPr id="14" name="Shape 12"/>
          <p:cNvSpPr/>
          <p:nvPr/>
        </p:nvSpPr>
        <p:spPr>
          <a:xfrm>
            <a:off x="7991856" y="914400"/>
            <a:ext cx="3749040" cy="1261872"/>
          </a:xfrm>
          <a:prstGeom prst="roundRect">
            <a:avLst>
              <a:gd name="adj" fmla="val 5797"/>
            </a:avLst>
          </a:prstGeom>
          <a:solidFill>
            <a:srgbClr val="FDE8D0"/>
          </a:solidFill>
          <a:ln w="12700">
            <a:solidFill>
              <a:srgbClr val="FDE8D0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nl-BE"/>
          </a:p>
        </p:txBody>
      </p:sp>
      <p:sp>
        <p:nvSpPr>
          <p:cNvPr id="15" name="Shape 13"/>
          <p:cNvSpPr/>
          <p:nvPr/>
        </p:nvSpPr>
        <p:spPr>
          <a:xfrm>
            <a:off x="8083296" y="1005840"/>
            <a:ext cx="256032" cy="256032"/>
          </a:xfrm>
          <a:prstGeom prst="ellipse">
            <a:avLst/>
          </a:prstGeom>
          <a:solidFill>
            <a:srgbClr val="2D3B55"/>
          </a:solidFill>
          <a:ln w="12700">
            <a:solidFill>
              <a:srgbClr val="2D3B55"/>
            </a:solidFill>
            <a:prstDash val="solid"/>
          </a:ln>
        </p:spPr>
        <p:txBody>
          <a:bodyPr/>
          <a:lstStyle/>
          <a:p>
            <a:endParaRPr lang="nl-BE"/>
          </a:p>
        </p:txBody>
      </p:sp>
      <p:sp>
        <p:nvSpPr>
          <p:cNvPr id="16" name="Text 14"/>
          <p:cNvSpPr/>
          <p:nvPr/>
        </p:nvSpPr>
        <p:spPr>
          <a:xfrm>
            <a:off x="8083296" y="100584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8394192" y="996696"/>
            <a:ext cx="323697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PhD 2.0:</a:t>
            </a:r>
            <a:endParaRPr lang="en-US" sz="950" dirty="0"/>
          </a:p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kill the filler,</a:t>
            </a:r>
            <a:endParaRPr lang="en-US" sz="950" dirty="0"/>
          </a:p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keep the fire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8101584" y="1691640"/>
            <a:ext cx="3529584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Doctoraatscursus recreëren door co-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creatie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mèt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ABAP.</a:t>
            </a:r>
            <a:endParaRPr lang="en-US" sz="780" dirty="0"/>
          </a:p>
        </p:txBody>
      </p:sp>
      <p:sp>
        <p:nvSpPr>
          <p:cNvPr id="19" name="Shape 17"/>
          <p:cNvSpPr/>
          <p:nvPr/>
        </p:nvSpPr>
        <p:spPr>
          <a:xfrm>
            <a:off x="256032" y="2267712"/>
            <a:ext cx="3749040" cy="1261872"/>
          </a:xfrm>
          <a:prstGeom prst="roundRect">
            <a:avLst>
              <a:gd name="adj" fmla="val 5797"/>
            </a:avLst>
          </a:prstGeom>
          <a:solidFill>
            <a:srgbClr val="E8D8F0"/>
          </a:solidFill>
          <a:ln w="12700">
            <a:solidFill>
              <a:srgbClr val="E8D8F0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nl-BE"/>
          </a:p>
        </p:txBody>
      </p:sp>
      <p:sp>
        <p:nvSpPr>
          <p:cNvPr id="20" name="Shape 18"/>
          <p:cNvSpPr/>
          <p:nvPr/>
        </p:nvSpPr>
        <p:spPr>
          <a:xfrm>
            <a:off x="347472" y="2359152"/>
            <a:ext cx="256032" cy="256032"/>
          </a:xfrm>
          <a:prstGeom prst="ellipse">
            <a:avLst/>
          </a:prstGeom>
          <a:solidFill>
            <a:srgbClr val="2D3B55"/>
          </a:solidFill>
          <a:ln w="12700">
            <a:solidFill>
              <a:srgbClr val="2D3B55"/>
            </a:solidFill>
            <a:prstDash val="solid"/>
          </a:ln>
        </p:spPr>
        <p:txBody>
          <a:bodyPr/>
          <a:lstStyle/>
          <a:p>
            <a:endParaRPr lang="nl-BE"/>
          </a:p>
        </p:txBody>
      </p:sp>
      <p:sp>
        <p:nvSpPr>
          <p:cNvPr id="21" name="Text 19"/>
          <p:cNvSpPr/>
          <p:nvPr/>
        </p:nvSpPr>
        <p:spPr>
          <a:xfrm>
            <a:off x="347472" y="235915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658368" y="2350008"/>
            <a:ext cx="323697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Postdocs: from</a:t>
            </a:r>
            <a:endParaRPr lang="en-US" sz="950" dirty="0"/>
          </a:p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invisible to</a:t>
            </a:r>
            <a:endParaRPr lang="en-US" sz="950" dirty="0"/>
          </a:p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indispensable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365760" y="3044952"/>
            <a:ext cx="3529584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Zichtbaarheid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als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aparte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onderzoekersgroep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, </a:t>
            </a:r>
            <a:r>
              <a:rPr lang="nl-BE" sz="800" dirty="0"/>
              <a:t>transparante communicatie over loopbaanperspectieven.</a:t>
            </a:r>
            <a:endParaRPr lang="en-US" sz="780" dirty="0"/>
          </a:p>
        </p:txBody>
      </p:sp>
      <p:sp>
        <p:nvSpPr>
          <p:cNvPr id="24" name="Shape 22"/>
          <p:cNvSpPr/>
          <p:nvPr/>
        </p:nvSpPr>
        <p:spPr>
          <a:xfrm>
            <a:off x="4123944" y="2267712"/>
            <a:ext cx="3749040" cy="1261872"/>
          </a:xfrm>
          <a:prstGeom prst="roundRect">
            <a:avLst>
              <a:gd name="adj" fmla="val 5797"/>
            </a:avLst>
          </a:prstGeom>
          <a:solidFill>
            <a:srgbClr val="FFF0CC"/>
          </a:solidFill>
          <a:ln w="12700">
            <a:solidFill>
              <a:srgbClr val="FFF0CC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nl-BE"/>
          </a:p>
        </p:txBody>
      </p:sp>
      <p:sp>
        <p:nvSpPr>
          <p:cNvPr id="25" name="Shape 23"/>
          <p:cNvSpPr/>
          <p:nvPr/>
        </p:nvSpPr>
        <p:spPr>
          <a:xfrm>
            <a:off x="4215384" y="2359152"/>
            <a:ext cx="256032" cy="256032"/>
          </a:xfrm>
          <a:prstGeom prst="ellipse">
            <a:avLst/>
          </a:prstGeom>
          <a:solidFill>
            <a:srgbClr val="2D3B55"/>
          </a:solidFill>
          <a:ln w="12700">
            <a:solidFill>
              <a:srgbClr val="2D3B55"/>
            </a:solidFill>
            <a:prstDash val="solid"/>
          </a:ln>
        </p:spPr>
        <p:txBody>
          <a:bodyPr/>
          <a:lstStyle/>
          <a:p>
            <a:endParaRPr lang="nl-BE"/>
          </a:p>
        </p:txBody>
      </p:sp>
      <p:sp>
        <p:nvSpPr>
          <p:cNvPr id="26" name="Text 24"/>
          <p:cNvSpPr/>
          <p:nvPr/>
        </p:nvSpPr>
        <p:spPr>
          <a:xfrm>
            <a:off x="4215384" y="235915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4526280" y="2350008"/>
            <a:ext cx="323697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</a:rPr>
              <a:t>Share the pitches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233672" y="3044952"/>
            <a:ext cx="3529584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Onderling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delen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van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onderzoek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over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onderzoekseenheden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heen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.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Creëren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van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transdisciplinaire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Junior Theo Teams.</a:t>
            </a:r>
            <a:endParaRPr lang="en-US" sz="780" dirty="0"/>
          </a:p>
        </p:txBody>
      </p:sp>
      <p:sp>
        <p:nvSpPr>
          <p:cNvPr id="29" name="Shape 27"/>
          <p:cNvSpPr/>
          <p:nvPr/>
        </p:nvSpPr>
        <p:spPr>
          <a:xfrm>
            <a:off x="7991856" y="2267712"/>
            <a:ext cx="3749040" cy="1261872"/>
          </a:xfrm>
          <a:prstGeom prst="roundRect">
            <a:avLst>
              <a:gd name="adj" fmla="val 5797"/>
            </a:avLst>
          </a:prstGeom>
          <a:solidFill>
            <a:srgbClr val="D0EDE8"/>
          </a:solidFill>
          <a:ln w="12700">
            <a:solidFill>
              <a:srgbClr val="D0EDE8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nl-BE"/>
          </a:p>
        </p:txBody>
      </p:sp>
      <p:sp>
        <p:nvSpPr>
          <p:cNvPr id="30" name="Shape 28"/>
          <p:cNvSpPr/>
          <p:nvPr/>
        </p:nvSpPr>
        <p:spPr>
          <a:xfrm>
            <a:off x="8083296" y="2359152"/>
            <a:ext cx="256032" cy="256032"/>
          </a:xfrm>
          <a:prstGeom prst="ellipse">
            <a:avLst/>
          </a:prstGeom>
          <a:solidFill>
            <a:srgbClr val="2D3B55"/>
          </a:solidFill>
          <a:ln w="12700">
            <a:solidFill>
              <a:srgbClr val="2D3B55"/>
            </a:solidFill>
            <a:prstDash val="solid"/>
          </a:ln>
        </p:spPr>
        <p:txBody>
          <a:bodyPr/>
          <a:lstStyle/>
          <a:p>
            <a:endParaRPr lang="nl-BE"/>
          </a:p>
        </p:txBody>
      </p:sp>
      <p:sp>
        <p:nvSpPr>
          <p:cNvPr id="31" name="Text 29"/>
          <p:cNvSpPr/>
          <p:nvPr/>
        </p:nvSpPr>
        <p:spPr>
          <a:xfrm>
            <a:off x="8083296" y="235915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8394192" y="2350008"/>
            <a:ext cx="323697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Screen, desk, door:</a:t>
            </a:r>
            <a:endParaRPr lang="en-US" sz="950" dirty="0"/>
          </a:p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fix the three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8101584" y="3044952"/>
            <a:ext cx="3529584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Gerichte investering in webconferencing, ergonomie en werkplekprivacy.</a:t>
            </a:r>
            <a:endParaRPr lang="en-US" sz="780" dirty="0"/>
          </a:p>
        </p:txBody>
      </p:sp>
      <p:sp>
        <p:nvSpPr>
          <p:cNvPr id="34" name="Shape 32"/>
          <p:cNvSpPr/>
          <p:nvPr/>
        </p:nvSpPr>
        <p:spPr>
          <a:xfrm>
            <a:off x="256032" y="3621024"/>
            <a:ext cx="3749040" cy="1261872"/>
          </a:xfrm>
          <a:prstGeom prst="roundRect">
            <a:avLst>
              <a:gd name="adj" fmla="val 5797"/>
            </a:avLst>
          </a:prstGeom>
          <a:solidFill>
            <a:srgbClr val="F5D8D8"/>
          </a:solidFill>
          <a:ln w="12700">
            <a:solidFill>
              <a:srgbClr val="F5D8D8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nl-BE"/>
          </a:p>
        </p:txBody>
      </p:sp>
      <p:sp>
        <p:nvSpPr>
          <p:cNvPr id="35" name="Shape 33"/>
          <p:cNvSpPr/>
          <p:nvPr/>
        </p:nvSpPr>
        <p:spPr>
          <a:xfrm>
            <a:off x="347472" y="3712464"/>
            <a:ext cx="256032" cy="256032"/>
          </a:xfrm>
          <a:prstGeom prst="ellipse">
            <a:avLst/>
          </a:prstGeom>
          <a:solidFill>
            <a:srgbClr val="2D3B55"/>
          </a:solidFill>
          <a:ln w="12700">
            <a:solidFill>
              <a:srgbClr val="2D3B55"/>
            </a:solidFill>
            <a:prstDash val="solid"/>
          </a:ln>
        </p:spPr>
        <p:txBody>
          <a:bodyPr/>
          <a:lstStyle/>
          <a:p>
            <a:endParaRPr lang="nl-BE"/>
          </a:p>
        </p:txBody>
      </p:sp>
      <p:sp>
        <p:nvSpPr>
          <p:cNvPr id="36" name="Text 34"/>
          <p:cNvSpPr/>
          <p:nvPr/>
        </p:nvSpPr>
        <p:spPr>
          <a:xfrm>
            <a:off x="347472" y="371246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658368" y="3703320"/>
            <a:ext cx="323697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Safe to</a:t>
            </a:r>
            <a:endParaRPr lang="en-US" sz="950" dirty="0"/>
          </a:p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speak up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365760" y="4398264"/>
            <a:ext cx="3529584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Informele bescherming sluit nooit formele opvolgingstrajecten uit.</a:t>
            </a:r>
            <a:endParaRPr lang="en-US" sz="780" dirty="0"/>
          </a:p>
        </p:txBody>
      </p:sp>
      <p:sp>
        <p:nvSpPr>
          <p:cNvPr id="39" name="Shape 37"/>
          <p:cNvSpPr/>
          <p:nvPr/>
        </p:nvSpPr>
        <p:spPr>
          <a:xfrm>
            <a:off x="4123944" y="3621024"/>
            <a:ext cx="3749040" cy="1261872"/>
          </a:xfrm>
          <a:prstGeom prst="roundRect">
            <a:avLst>
              <a:gd name="adj" fmla="val 5797"/>
            </a:avLst>
          </a:prstGeom>
          <a:solidFill>
            <a:srgbClr val="D4E8F0"/>
          </a:solidFill>
          <a:ln w="12700">
            <a:solidFill>
              <a:srgbClr val="D4E8F0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nl-BE"/>
          </a:p>
        </p:txBody>
      </p:sp>
      <p:sp>
        <p:nvSpPr>
          <p:cNvPr id="40" name="Shape 38"/>
          <p:cNvSpPr/>
          <p:nvPr/>
        </p:nvSpPr>
        <p:spPr>
          <a:xfrm>
            <a:off x="4215384" y="3712464"/>
            <a:ext cx="256032" cy="256032"/>
          </a:xfrm>
          <a:prstGeom prst="ellipse">
            <a:avLst/>
          </a:prstGeom>
          <a:solidFill>
            <a:srgbClr val="2D3B55"/>
          </a:solidFill>
          <a:ln w="12700">
            <a:solidFill>
              <a:srgbClr val="2D3B55"/>
            </a:solidFill>
            <a:prstDash val="solid"/>
          </a:ln>
        </p:spPr>
        <p:txBody>
          <a:bodyPr/>
          <a:lstStyle/>
          <a:p>
            <a:endParaRPr lang="nl-BE"/>
          </a:p>
        </p:txBody>
      </p:sp>
      <p:sp>
        <p:nvSpPr>
          <p:cNvPr id="41" name="Text 39"/>
          <p:cNvSpPr/>
          <p:nvPr/>
        </p:nvSpPr>
        <p:spPr>
          <a:xfrm>
            <a:off x="4215384" y="371246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526280" y="3703320"/>
            <a:ext cx="323697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Feedback as a</a:t>
            </a:r>
            <a:endParaRPr lang="en-US" sz="950" dirty="0"/>
          </a:p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two-way street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4233672" y="4398264"/>
            <a:ext cx="3529584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Groeien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in feedback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cultuur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: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tweerichtingsverkeer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op alle niveaus.</a:t>
            </a:r>
            <a:endParaRPr lang="en-US" sz="780" dirty="0"/>
          </a:p>
        </p:txBody>
      </p:sp>
      <p:sp>
        <p:nvSpPr>
          <p:cNvPr id="44" name="Shape 42"/>
          <p:cNvSpPr/>
          <p:nvPr/>
        </p:nvSpPr>
        <p:spPr>
          <a:xfrm>
            <a:off x="7991856" y="3621024"/>
            <a:ext cx="3749040" cy="1261872"/>
          </a:xfrm>
          <a:prstGeom prst="roundRect">
            <a:avLst>
              <a:gd name="adj" fmla="val 5797"/>
            </a:avLst>
          </a:prstGeom>
          <a:solidFill>
            <a:srgbClr val="D8EDD4"/>
          </a:solidFill>
          <a:ln w="12700">
            <a:solidFill>
              <a:srgbClr val="D8EDD4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nl-BE"/>
          </a:p>
        </p:txBody>
      </p:sp>
      <p:sp>
        <p:nvSpPr>
          <p:cNvPr id="45" name="Shape 43"/>
          <p:cNvSpPr/>
          <p:nvPr/>
        </p:nvSpPr>
        <p:spPr>
          <a:xfrm>
            <a:off x="8083296" y="3712464"/>
            <a:ext cx="256032" cy="256032"/>
          </a:xfrm>
          <a:prstGeom prst="ellipse">
            <a:avLst/>
          </a:prstGeom>
          <a:solidFill>
            <a:srgbClr val="2D3B55"/>
          </a:solidFill>
          <a:ln w="12700">
            <a:solidFill>
              <a:srgbClr val="2D3B55"/>
            </a:solidFill>
            <a:prstDash val="solid"/>
          </a:ln>
        </p:spPr>
        <p:txBody>
          <a:bodyPr/>
          <a:lstStyle/>
          <a:p>
            <a:endParaRPr lang="nl-BE"/>
          </a:p>
        </p:txBody>
      </p:sp>
      <p:sp>
        <p:nvSpPr>
          <p:cNvPr id="46" name="Text 44"/>
          <p:cNvSpPr/>
          <p:nvPr/>
        </p:nvSpPr>
        <p:spPr>
          <a:xfrm>
            <a:off x="8083296" y="371246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8394192" y="3703320"/>
            <a:ext cx="323697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blame, no shame,</a:t>
            </a:r>
          </a:p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</a:rPr>
              <a:t>but never no action</a:t>
            </a:r>
            <a:endParaRPr lang="en-US" sz="950" dirty="0"/>
          </a:p>
        </p:txBody>
      </p:sp>
      <p:sp>
        <p:nvSpPr>
          <p:cNvPr id="48" name="Text 46"/>
          <p:cNvSpPr/>
          <p:nvPr/>
        </p:nvSpPr>
        <p:spPr>
          <a:xfrm>
            <a:off x="8101584" y="4398264"/>
            <a:ext cx="3529584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Leren als norm, bestraffen als uitzondering.</a:t>
            </a:r>
            <a:endParaRPr lang="en-US" sz="780" dirty="0"/>
          </a:p>
        </p:txBody>
      </p:sp>
      <p:sp>
        <p:nvSpPr>
          <p:cNvPr id="49" name="Shape 47"/>
          <p:cNvSpPr/>
          <p:nvPr/>
        </p:nvSpPr>
        <p:spPr>
          <a:xfrm>
            <a:off x="256032" y="4974336"/>
            <a:ext cx="3749040" cy="1261872"/>
          </a:xfrm>
          <a:prstGeom prst="roundRect">
            <a:avLst>
              <a:gd name="adj" fmla="val 5797"/>
            </a:avLst>
          </a:prstGeom>
          <a:solidFill>
            <a:srgbClr val="FDE8D0"/>
          </a:solidFill>
          <a:ln w="12700">
            <a:solidFill>
              <a:srgbClr val="FDE8D0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nl-BE"/>
          </a:p>
        </p:txBody>
      </p:sp>
      <p:sp>
        <p:nvSpPr>
          <p:cNvPr id="50" name="Shape 48"/>
          <p:cNvSpPr/>
          <p:nvPr/>
        </p:nvSpPr>
        <p:spPr>
          <a:xfrm>
            <a:off x="347472" y="5065776"/>
            <a:ext cx="256032" cy="256032"/>
          </a:xfrm>
          <a:prstGeom prst="ellipse">
            <a:avLst/>
          </a:prstGeom>
          <a:solidFill>
            <a:srgbClr val="2D3B55"/>
          </a:solidFill>
          <a:ln w="12700">
            <a:solidFill>
              <a:srgbClr val="2D3B55"/>
            </a:solidFill>
            <a:prstDash val="solid"/>
          </a:ln>
        </p:spPr>
        <p:txBody>
          <a:bodyPr/>
          <a:lstStyle/>
          <a:p>
            <a:endParaRPr lang="nl-BE"/>
          </a:p>
        </p:txBody>
      </p:sp>
      <p:sp>
        <p:nvSpPr>
          <p:cNvPr id="51" name="Text 49"/>
          <p:cNvSpPr/>
          <p:nvPr/>
        </p:nvSpPr>
        <p:spPr>
          <a:xfrm>
            <a:off x="347472" y="506577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658368" y="5056632"/>
            <a:ext cx="323697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Every prof</a:t>
            </a:r>
            <a:endParaRPr lang="en-US" sz="950" dirty="0"/>
          </a:p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can chair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365760" y="5751576"/>
            <a:ext cx="3529584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Elke professor komt in aanmerking als voorzitter van een doctoraatsverdediging.</a:t>
            </a:r>
            <a:endParaRPr lang="en-US" sz="780" dirty="0"/>
          </a:p>
        </p:txBody>
      </p:sp>
      <p:sp>
        <p:nvSpPr>
          <p:cNvPr id="54" name="Shape 52"/>
          <p:cNvSpPr/>
          <p:nvPr/>
        </p:nvSpPr>
        <p:spPr>
          <a:xfrm>
            <a:off x="4123944" y="4974336"/>
            <a:ext cx="3749040" cy="1261872"/>
          </a:xfrm>
          <a:prstGeom prst="roundRect">
            <a:avLst>
              <a:gd name="adj" fmla="val 5797"/>
            </a:avLst>
          </a:prstGeom>
          <a:solidFill>
            <a:srgbClr val="E8D8F0"/>
          </a:solidFill>
          <a:ln w="12700">
            <a:solidFill>
              <a:srgbClr val="E8D8F0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nl-BE"/>
          </a:p>
        </p:txBody>
      </p:sp>
      <p:sp>
        <p:nvSpPr>
          <p:cNvPr id="55" name="Shape 53"/>
          <p:cNvSpPr/>
          <p:nvPr/>
        </p:nvSpPr>
        <p:spPr>
          <a:xfrm>
            <a:off x="4215384" y="5065776"/>
            <a:ext cx="256032" cy="256032"/>
          </a:xfrm>
          <a:prstGeom prst="ellipse">
            <a:avLst/>
          </a:prstGeom>
          <a:solidFill>
            <a:srgbClr val="2D3B55"/>
          </a:solidFill>
          <a:ln w="12700">
            <a:solidFill>
              <a:srgbClr val="2D3B55"/>
            </a:solidFill>
            <a:prstDash val="solid"/>
          </a:ln>
        </p:spPr>
        <p:txBody>
          <a:bodyPr/>
          <a:lstStyle/>
          <a:p>
            <a:endParaRPr lang="nl-BE"/>
          </a:p>
        </p:txBody>
      </p:sp>
      <p:sp>
        <p:nvSpPr>
          <p:cNvPr id="56" name="Text 54"/>
          <p:cNvSpPr/>
          <p:nvPr/>
        </p:nvSpPr>
        <p:spPr>
          <a:xfrm>
            <a:off x="4215384" y="506577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11</a:t>
            </a: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4526280" y="5056632"/>
            <a:ext cx="323697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Out of the office,</a:t>
            </a:r>
            <a:endParaRPr lang="en-US" sz="950" dirty="0"/>
          </a:p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into the field</a:t>
            </a:r>
            <a:endParaRPr lang="en-US" sz="950" dirty="0"/>
          </a:p>
        </p:txBody>
      </p:sp>
      <p:sp>
        <p:nvSpPr>
          <p:cNvPr id="58" name="Text 56"/>
          <p:cNvSpPr/>
          <p:nvPr/>
        </p:nvSpPr>
        <p:spPr>
          <a:xfrm>
            <a:off x="4233672" y="5751576"/>
            <a:ext cx="3529584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Tweejaarlijkse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ZAP/postdoc-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excursie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voor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collegiale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verbinding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naar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analogie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met ATP-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teamdag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en </a:t>
            </a:r>
            <a:r>
              <a:rPr lang="en-US" sz="780" dirty="0" err="1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doctorandi-excursie</a:t>
            </a: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.</a:t>
            </a:r>
            <a:endParaRPr lang="en-US" sz="780" dirty="0"/>
          </a:p>
        </p:txBody>
      </p:sp>
      <p:sp>
        <p:nvSpPr>
          <p:cNvPr id="59" name="Shape 57"/>
          <p:cNvSpPr/>
          <p:nvPr/>
        </p:nvSpPr>
        <p:spPr>
          <a:xfrm>
            <a:off x="7991856" y="4974336"/>
            <a:ext cx="3749040" cy="1261872"/>
          </a:xfrm>
          <a:prstGeom prst="roundRect">
            <a:avLst>
              <a:gd name="adj" fmla="val 5797"/>
            </a:avLst>
          </a:prstGeom>
          <a:solidFill>
            <a:srgbClr val="FFF0CC"/>
          </a:solidFill>
          <a:ln w="12700">
            <a:solidFill>
              <a:srgbClr val="FFF0CC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nl-BE"/>
          </a:p>
        </p:txBody>
      </p:sp>
      <p:sp>
        <p:nvSpPr>
          <p:cNvPr id="60" name="Shape 58"/>
          <p:cNvSpPr/>
          <p:nvPr/>
        </p:nvSpPr>
        <p:spPr>
          <a:xfrm>
            <a:off x="8083296" y="5065776"/>
            <a:ext cx="256032" cy="256032"/>
          </a:xfrm>
          <a:prstGeom prst="ellipse">
            <a:avLst/>
          </a:prstGeom>
          <a:solidFill>
            <a:srgbClr val="2D3B55"/>
          </a:solidFill>
          <a:ln w="12700">
            <a:solidFill>
              <a:srgbClr val="2D3B55"/>
            </a:solidFill>
            <a:prstDash val="solid"/>
          </a:ln>
        </p:spPr>
        <p:txBody>
          <a:bodyPr/>
          <a:lstStyle/>
          <a:p>
            <a:endParaRPr lang="nl-BE"/>
          </a:p>
        </p:txBody>
      </p:sp>
      <p:sp>
        <p:nvSpPr>
          <p:cNvPr id="61" name="Text 59"/>
          <p:cNvSpPr/>
          <p:nvPr/>
        </p:nvSpPr>
        <p:spPr>
          <a:xfrm>
            <a:off x="8083296" y="506577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12</a:t>
            </a: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8394192" y="5056632"/>
            <a:ext cx="323697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2D3B55"/>
                </a:solidFill>
                <a:latin typeface="Trebuchet MS" pitchFamily="34" charset="0"/>
              </a:rPr>
              <a:t>Let’s celebrate!</a:t>
            </a:r>
            <a:endParaRPr lang="en-US" sz="950" dirty="0"/>
          </a:p>
        </p:txBody>
      </p:sp>
      <p:sp>
        <p:nvSpPr>
          <p:cNvPr id="63" name="Text 61"/>
          <p:cNvSpPr/>
          <p:nvPr/>
        </p:nvSpPr>
        <p:spPr>
          <a:xfrm>
            <a:off x="8101584" y="5751576"/>
            <a:ext cx="3529584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80" dirty="0">
                <a:solidFill>
                  <a:srgbClr val="4A4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Publicaties, beurzen en mijlpalen samen vieren.</a:t>
            </a:r>
            <a:endParaRPr lang="en-US" sz="780" dirty="0"/>
          </a:p>
        </p:txBody>
      </p:sp>
      <p:sp>
        <p:nvSpPr>
          <p:cNvPr id="64" name="Text 62"/>
          <p:cNvSpPr/>
          <p:nvPr/>
        </p:nvSpPr>
        <p:spPr>
          <a:xfrm>
            <a:off x="365760" y="6629400"/>
            <a:ext cx="11430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i="1" dirty="0">
                <a:solidFill>
                  <a:srgbClr val="AAAAA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Bénédicte Lemmelijn — Kandidaat-decaan 2026–2030 — www.benedictelemmelijn.be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Breedbeeld</PresentationFormat>
  <Paragraphs>52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Trebuchet MS</vt:lpstr>
      <vt:lpstr>Office Theme</vt:lpstr>
      <vt:lpstr>PowerPoint-presentatie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Didier Pollefeyt</cp:lastModifiedBy>
  <cp:revision>2</cp:revision>
  <dcterms:created xsi:type="dcterms:W3CDTF">2026-03-11T10:02:14Z</dcterms:created>
  <dcterms:modified xsi:type="dcterms:W3CDTF">2026-03-13T16:22:56Z</dcterms:modified>
</cp:coreProperties>
</file>